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317" r:id="rId3"/>
    <p:sldId id="319" r:id="rId4"/>
    <p:sldId id="324" r:id="rId5"/>
    <p:sldId id="326" r:id="rId6"/>
    <p:sldId id="325" r:id="rId7"/>
    <p:sldId id="307" r:id="rId8"/>
    <p:sldId id="327" r:id="rId9"/>
    <p:sldId id="328" r:id="rId10"/>
    <p:sldId id="311" r:id="rId11"/>
    <p:sldId id="32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4472C4"/>
    <a:srgbClr val="77773A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3" autoAdjust="0"/>
    <p:restoredTop sz="98827" autoAdjust="0"/>
  </p:normalViewPr>
  <p:slideViewPr>
    <p:cSldViewPr snapToGrid="0">
      <p:cViewPr>
        <p:scale>
          <a:sx n="80" d="100"/>
          <a:sy n="80" d="100"/>
        </p:scale>
        <p:origin x="-72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-261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0514D-38CC-49F5-A912-2794DAAF3AC3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B116A-7CF9-49FA-B73A-46949A776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7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01</a:t>
            </a:r>
            <a:endParaRPr lang="en-GB" dirty="0"/>
          </a:p>
          <a:p>
            <a:r>
              <a:rPr lang="en-GB" dirty="0"/>
              <a:t>Here we will consider, in overview, two types of </a:t>
            </a:r>
            <a:r>
              <a:rPr lang="en-GB" b="1" dirty="0"/>
              <a:t>Paired Sequencing Reads</a:t>
            </a:r>
            <a:r>
              <a:rPr lang="en-GB" dirty="0"/>
              <a:t> and how they are used to assist </a:t>
            </a:r>
            <a:r>
              <a:rPr lang="en-GB" b="1" dirty="0"/>
              <a:t>Sequence Assembly</a:t>
            </a:r>
            <a:r>
              <a:rPr lang="en-GB" dirty="0"/>
              <a:t>.</a:t>
            </a:r>
          </a:p>
          <a:p>
            <a:r>
              <a:rPr lang="en-GB" dirty="0"/>
              <a:t>A </a:t>
            </a:r>
            <a:r>
              <a:rPr lang="en-GB" b="1" dirty="0"/>
              <a:t>URL</a:t>
            </a:r>
            <a:r>
              <a:rPr lang="en-GB" dirty="0"/>
              <a:t> is suggested at the end of this video for those who would like to know more about the way </a:t>
            </a:r>
            <a:r>
              <a:rPr lang="en-GB" b="1" dirty="0"/>
              <a:t>Paired Sequencing Reads</a:t>
            </a:r>
            <a:r>
              <a:rPr lang="en-GB" dirty="0"/>
              <a:t> are generated.</a:t>
            </a:r>
          </a:p>
          <a:p>
            <a:r>
              <a:rPr lang="en-GB" dirty="0"/>
              <a:t>&lt;&gt;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2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02</a:t>
            </a:r>
            <a:endParaRPr lang="en-GB" dirty="0"/>
          </a:p>
          <a:p>
            <a:r>
              <a:rPr lang="en-GB" b="1" dirty="0"/>
              <a:t>Sequencing Reads</a:t>
            </a:r>
            <a:r>
              <a:rPr lang="en-GB" dirty="0"/>
              <a:t> are said to be </a:t>
            </a:r>
            <a:r>
              <a:rPr lang="en-GB" b="1" dirty="0"/>
              <a:t>Paired</a:t>
            </a:r>
            <a:r>
              <a:rPr lang="en-GB" dirty="0"/>
              <a:t> if they represent the sequence at either end of the same </a:t>
            </a:r>
            <a:r>
              <a:rPr lang="en-GB" b="1" dirty="0"/>
              <a:t>Template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The use of </a:t>
            </a:r>
            <a:r>
              <a:rPr lang="en-GB" b="1" dirty="0"/>
              <a:t>Paired Sequencing Reads</a:t>
            </a:r>
            <a:r>
              <a:rPr lang="en-GB" dirty="0"/>
              <a:t> has been common since the early days of </a:t>
            </a:r>
            <a:r>
              <a:rPr lang="en-GB" b="1" dirty="0"/>
              <a:t>Sanger Sequencing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78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03</a:t>
            </a:r>
            <a:endParaRPr lang="en-GB" dirty="0"/>
          </a:p>
          <a:p>
            <a:r>
              <a:rPr lang="en-GB" dirty="0"/>
              <a:t>The size of the </a:t>
            </a:r>
            <a:r>
              <a:rPr lang="en-GB" b="1" dirty="0"/>
              <a:t>Template</a:t>
            </a:r>
            <a:r>
              <a:rPr lang="en-GB" dirty="0"/>
              <a:t> from which </a:t>
            </a:r>
            <a:r>
              <a:rPr lang="en-GB" b="1" dirty="0"/>
              <a:t>Paired Reads</a:t>
            </a:r>
            <a:r>
              <a:rPr lang="en-GB" dirty="0"/>
              <a:t> originate is generally known, at least approximately.</a:t>
            </a:r>
          </a:p>
          <a:p>
            <a:r>
              <a:rPr lang="en-GB" dirty="0"/>
              <a:t>The </a:t>
            </a:r>
            <a:r>
              <a:rPr lang="en-GB" b="1" dirty="0"/>
              <a:t>Strand</a:t>
            </a:r>
            <a:r>
              <a:rPr lang="en-GB" dirty="0"/>
              <a:t> of each </a:t>
            </a:r>
            <a:r>
              <a:rPr lang="en-GB" b="1" dirty="0"/>
              <a:t>Paired Read</a:t>
            </a:r>
            <a:r>
              <a:rPr lang="en-GB" dirty="0"/>
              <a:t> will also be known.</a:t>
            </a:r>
          </a:p>
          <a:p>
            <a:r>
              <a:rPr lang="en-GB" dirty="0"/>
              <a:t>Therefore, </a:t>
            </a:r>
            <a:r>
              <a:rPr lang="en-GB" b="1" dirty="0"/>
              <a:t>Paired Reads</a:t>
            </a:r>
            <a:r>
              <a:rPr lang="en-GB" dirty="0"/>
              <a:t> must assemble, relative to each other, in an entirely predictable fashion.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4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04</a:t>
            </a:r>
            <a:endParaRPr lang="en-GB" dirty="0"/>
          </a:p>
          <a:p>
            <a:r>
              <a:rPr lang="en-GB" b="1" dirty="0"/>
              <a:t>Paired Reads</a:t>
            </a:r>
            <a:r>
              <a:rPr lang="en-GB" dirty="0"/>
              <a:t> assembling in different </a:t>
            </a:r>
            <a:r>
              <a:rPr lang="en-GB" b="1" dirty="0" err="1"/>
              <a:t>Contigs</a:t>
            </a:r>
            <a:r>
              <a:rPr lang="en-GB" dirty="0"/>
              <a:t> of a </a:t>
            </a:r>
            <a:r>
              <a:rPr lang="en-GB" b="1" dirty="0"/>
              <a:t>De Novo Assembly</a:t>
            </a:r>
            <a:r>
              <a:rPr lang="en-GB" dirty="0"/>
              <a:t>, can be used to determine the </a:t>
            </a:r>
            <a:r>
              <a:rPr lang="en-GB" b="1" dirty="0"/>
              <a:t>Order</a:t>
            </a:r>
            <a:r>
              <a:rPr lang="en-GB" dirty="0"/>
              <a:t> and </a:t>
            </a:r>
            <a:r>
              <a:rPr lang="en-GB" b="1" dirty="0"/>
              <a:t>Orientation</a:t>
            </a:r>
            <a:r>
              <a:rPr lang="en-GB" dirty="0"/>
              <a:t> of those </a:t>
            </a:r>
            <a:r>
              <a:rPr lang="en-GB" b="1" dirty="0" err="1"/>
              <a:t>Contigs</a:t>
            </a:r>
            <a:r>
              <a:rPr lang="en-GB" dirty="0"/>
              <a:t>.</a:t>
            </a:r>
          </a:p>
          <a:p>
            <a:r>
              <a:rPr lang="en-GB" dirty="0"/>
              <a:t>Essentially, whole </a:t>
            </a:r>
            <a:r>
              <a:rPr lang="en-GB" b="1" dirty="0" err="1"/>
              <a:t>Contigs</a:t>
            </a:r>
            <a:r>
              <a:rPr lang="en-GB" dirty="0"/>
              <a:t> can be assembled to form </a:t>
            </a:r>
            <a:r>
              <a:rPr lang="en-GB" b="1" dirty="0"/>
              <a:t>Scaffolds</a:t>
            </a:r>
            <a:r>
              <a:rPr lang="en-GB" dirty="0"/>
              <a:t> onto which further </a:t>
            </a:r>
            <a:r>
              <a:rPr lang="en-GB" b="1" dirty="0"/>
              <a:t>Reads</a:t>
            </a:r>
            <a:r>
              <a:rPr lang="en-GB" dirty="0"/>
              <a:t> can be mapped.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1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b="1" i="1" u="sng" dirty="0"/>
              <a:t>Slide 05</a:t>
            </a:r>
            <a:endParaRPr lang="en-GB" dirty="0"/>
          </a:p>
          <a:p>
            <a:r>
              <a:rPr lang="en-GB" dirty="0"/>
              <a:t>The predictability of the assembly of </a:t>
            </a:r>
            <a:r>
              <a:rPr lang="en-GB" b="1" dirty="0"/>
              <a:t>Paired Reads</a:t>
            </a:r>
            <a:r>
              <a:rPr lang="en-GB" dirty="0"/>
              <a:t> can be used to assess the accuracy of their placement in a </a:t>
            </a:r>
            <a:r>
              <a:rPr lang="en-GB" b="1" dirty="0"/>
              <a:t>Mapping</a:t>
            </a:r>
            <a:r>
              <a:rPr lang="en-GB" dirty="0"/>
              <a:t> or </a:t>
            </a:r>
            <a:r>
              <a:rPr lang="en-GB" b="1" dirty="0"/>
              <a:t>Resequencing</a:t>
            </a:r>
            <a:r>
              <a:rPr lang="en-GB" dirty="0"/>
              <a:t> project.</a:t>
            </a:r>
          </a:p>
          <a:p>
            <a:r>
              <a:rPr lang="en-GB" dirty="0"/>
              <a:t>A good idea of the size of the </a:t>
            </a:r>
            <a:r>
              <a:rPr lang="en-GB" b="1" dirty="0"/>
              <a:t>Template</a:t>
            </a:r>
            <a:r>
              <a:rPr lang="en-GB" dirty="0"/>
              <a:t> from which the </a:t>
            </a:r>
            <a:r>
              <a:rPr lang="en-GB" b="1" dirty="0"/>
              <a:t>Reads</a:t>
            </a:r>
            <a:r>
              <a:rPr lang="en-GB" dirty="0"/>
              <a:t> were generated will be available.</a:t>
            </a:r>
          </a:p>
          <a:p>
            <a:r>
              <a:rPr lang="en-GB" dirty="0"/>
              <a:t>The </a:t>
            </a:r>
            <a:r>
              <a:rPr lang="en-GB" b="1" dirty="0"/>
              <a:t>Orientation</a:t>
            </a:r>
            <a:r>
              <a:rPr lang="en-GB" dirty="0"/>
              <a:t> of the </a:t>
            </a:r>
            <a:r>
              <a:rPr lang="en-GB" b="1" dirty="0"/>
              <a:t>Two Reads </a:t>
            </a:r>
            <a:r>
              <a:rPr lang="en-GB" dirty="0"/>
              <a:t>will be known.</a:t>
            </a:r>
          </a:p>
          <a:p>
            <a:r>
              <a:rPr lang="en-GB" dirty="0"/>
              <a:t>If the </a:t>
            </a:r>
            <a:r>
              <a:rPr lang="en-GB" b="1" dirty="0"/>
              <a:t>Reads</a:t>
            </a:r>
            <a:r>
              <a:rPr lang="en-GB" dirty="0"/>
              <a:t> are assembled unexpectedly </a:t>
            </a:r>
            <a:r>
              <a:rPr lang="en-GB" i="1" dirty="0"/>
              <a:t>too close together</a:t>
            </a:r>
            <a:r>
              <a:rPr lang="en-GB" dirty="0"/>
              <a:t> or </a:t>
            </a:r>
            <a:r>
              <a:rPr lang="en-GB" i="1" dirty="0"/>
              <a:t>too far apart</a:t>
            </a:r>
            <a:r>
              <a:rPr lang="en-GB" dirty="0"/>
              <a:t> or </a:t>
            </a:r>
            <a:r>
              <a:rPr lang="en-GB" i="1" dirty="0"/>
              <a:t>in unexpected orientation</a:t>
            </a:r>
            <a:r>
              <a:rPr lang="en-GB" dirty="0"/>
              <a:t>, then it will be immediately apparent that something odd is indicated.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34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b="1" i="1" u="sng" dirty="0"/>
              <a:t>Slide 06</a:t>
            </a:r>
            <a:endParaRPr lang="en-GB" dirty="0"/>
          </a:p>
          <a:p>
            <a:r>
              <a:rPr lang="en-GB" b="1" dirty="0"/>
              <a:t>Paired Reads</a:t>
            </a:r>
            <a:r>
              <a:rPr lang="en-GB" dirty="0"/>
              <a:t> that assemble unexpectedly </a:t>
            </a:r>
            <a:r>
              <a:rPr lang="en-GB" dirty="0" smtClean="0"/>
              <a:t>close together might </a:t>
            </a:r>
            <a:r>
              <a:rPr lang="en-GB" dirty="0"/>
              <a:t>signal an </a:t>
            </a:r>
            <a:r>
              <a:rPr lang="en-GB" b="1" dirty="0"/>
              <a:t>Insertion</a:t>
            </a:r>
            <a:r>
              <a:rPr lang="en-GB" dirty="0"/>
              <a:t>  in the </a:t>
            </a:r>
            <a:r>
              <a:rPr lang="en-GB" b="1" dirty="0"/>
              <a:t>Template</a:t>
            </a:r>
            <a:r>
              <a:rPr lang="en-GB" dirty="0"/>
              <a:t> relative to the </a:t>
            </a:r>
            <a:r>
              <a:rPr lang="en-GB" b="1" dirty="0"/>
              <a:t>Reference Sequence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55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07</a:t>
            </a:r>
            <a:endParaRPr lang="en-GB" dirty="0"/>
          </a:p>
          <a:p>
            <a:r>
              <a:rPr lang="en-GB" b="1" dirty="0"/>
              <a:t>Paired Reads</a:t>
            </a:r>
            <a:r>
              <a:rPr lang="en-GB" dirty="0"/>
              <a:t> that assemble unexpectedly </a:t>
            </a:r>
            <a:r>
              <a:rPr lang="en-GB" smtClean="0"/>
              <a:t>far apart might </a:t>
            </a:r>
            <a:r>
              <a:rPr lang="en-GB" dirty="0"/>
              <a:t>signal a </a:t>
            </a:r>
            <a:r>
              <a:rPr lang="en-GB" b="1" dirty="0"/>
              <a:t>Deletion </a:t>
            </a:r>
            <a:r>
              <a:rPr lang="en-GB" dirty="0"/>
              <a:t>in the </a:t>
            </a:r>
            <a:r>
              <a:rPr lang="en-GB" b="1" dirty="0"/>
              <a:t>Template</a:t>
            </a:r>
            <a:r>
              <a:rPr lang="en-GB" dirty="0"/>
              <a:t> relative to the </a:t>
            </a:r>
            <a:r>
              <a:rPr lang="en-GB" b="1" dirty="0"/>
              <a:t>Reference Sequence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04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08</a:t>
            </a:r>
            <a:endParaRPr lang="en-GB" dirty="0"/>
          </a:p>
          <a:p>
            <a:r>
              <a:rPr lang="en-GB" b="1" dirty="0"/>
              <a:t>Repeat Regions</a:t>
            </a:r>
            <a:r>
              <a:rPr lang="en-GB" dirty="0"/>
              <a:t> represent a big problem in any sort of assembly.</a:t>
            </a:r>
          </a:p>
          <a:p>
            <a:r>
              <a:rPr lang="en-GB" dirty="0"/>
              <a:t>&lt;&gt; </a:t>
            </a:r>
          </a:p>
          <a:p>
            <a:r>
              <a:rPr lang="en-GB" b="1" dirty="0"/>
              <a:t>Single Reads</a:t>
            </a:r>
            <a:r>
              <a:rPr lang="en-GB" dirty="0"/>
              <a:t>, from a </a:t>
            </a:r>
            <a:r>
              <a:rPr lang="en-GB" b="1" dirty="0"/>
              <a:t>Repeat Region</a:t>
            </a:r>
            <a:r>
              <a:rPr lang="en-GB" dirty="0"/>
              <a:t>, might match convincingly in many instances of a </a:t>
            </a:r>
            <a:r>
              <a:rPr lang="en-GB" b="1" dirty="0"/>
              <a:t>Repeat Family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If </a:t>
            </a:r>
            <a:r>
              <a:rPr lang="en-GB" b="1" dirty="0"/>
              <a:t>Reads</a:t>
            </a:r>
            <a:r>
              <a:rPr lang="en-GB" dirty="0"/>
              <a:t> from within a </a:t>
            </a:r>
            <a:r>
              <a:rPr lang="en-GB" b="1" dirty="0"/>
              <a:t>Repeat Region</a:t>
            </a:r>
            <a:r>
              <a:rPr lang="en-GB" dirty="0"/>
              <a:t> could be </a:t>
            </a:r>
            <a:r>
              <a:rPr lang="en-GB" b="1" dirty="0"/>
              <a:t>Paired</a:t>
            </a:r>
            <a:r>
              <a:rPr lang="en-GB" dirty="0"/>
              <a:t> with </a:t>
            </a:r>
            <a:r>
              <a:rPr lang="en-GB" b="1" dirty="0"/>
              <a:t>Reads</a:t>
            </a:r>
            <a:r>
              <a:rPr lang="en-GB" dirty="0"/>
              <a:t> from outside that </a:t>
            </a:r>
            <a:r>
              <a:rPr lang="en-GB" b="1" dirty="0"/>
              <a:t>Repeat Region</a:t>
            </a:r>
            <a:r>
              <a:rPr lang="en-GB" dirty="0"/>
              <a:t>, the true match might be ascertained.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33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09</a:t>
            </a:r>
            <a:endParaRPr lang="en-GB" dirty="0"/>
          </a:p>
          <a:p>
            <a:r>
              <a:rPr lang="en-GB" dirty="0"/>
              <a:t>There are two major categories of </a:t>
            </a:r>
            <a:r>
              <a:rPr lang="en-GB" b="1" dirty="0"/>
              <a:t>Read Pair</a:t>
            </a:r>
            <a:r>
              <a:rPr lang="en-GB" dirty="0"/>
              <a:t>.</a:t>
            </a:r>
          </a:p>
          <a:p>
            <a:r>
              <a:rPr lang="en-GB" b="1" dirty="0"/>
              <a:t>Paired Reads</a:t>
            </a:r>
            <a:r>
              <a:rPr lang="en-GB" dirty="0"/>
              <a:t> generated by the process called </a:t>
            </a:r>
            <a:r>
              <a:rPr lang="en-GB" b="1" dirty="0"/>
              <a:t>Paired End Sequencing</a:t>
            </a:r>
            <a:r>
              <a:rPr lang="en-GB" dirty="0"/>
              <a:t> come from a relatively short </a:t>
            </a:r>
            <a:r>
              <a:rPr lang="en-GB" b="1" dirty="0"/>
              <a:t>Template</a:t>
            </a:r>
            <a:r>
              <a:rPr lang="en-GB" dirty="0"/>
              <a:t> of around </a:t>
            </a:r>
            <a:r>
              <a:rPr lang="en-GB" b="1" dirty="0"/>
              <a:t>800 Base Pairs</a:t>
            </a:r>
            <a:r>
              <a:rPr lang="en-GB" dirty="0"/>
              <a:t>.</a:t>
            </a:r>
          </a:p>
          <a:p>
            <a:r>
              <a:rPr lang="en-GB" b="1" dirty="0"/>
              <a:t>Paired End Sequencing Reads</a:t>
            </a:r>
            <a:r>
              <a:rPr lang="en-GB" dirty="0"/>
              <a:t> are generated from the extreme ends of the </a:t>
            </a:r>
            <a:r>
              <a:rPr lang="en-GB" b="1" dirty="0"/>
              <a:t>Template</a:t>
            </a:r>
            <a:r>
              <a:rPr lang="en-GB" dirty="0"/>
              <a:t> and both face into the centre of the </a:t>
            </a:r>
            <a:r>
              <a:rPr lang="en-GB" b="1" dirty="0"/>
              <a:t>Template</a:t>
            </a:r>
            <a:r>
              <a:rPr lang="en-GB" dirty="0"/>
              <a:t>.</a:t>
            </a:r>
          </a:p>
          <a:p>
            <a:r>
              <a:rPr lang="en-GB" dirty="0"/>
              <a:t>The main alternative strategy is called </a:t>
            </a:r>
            <a:r>
              <a:rPr lang="en-GB" b="1" dirty="0"/>
              <a:t>Mate Pair Sequencing</a:t>
            </a:r>
            <a:r>
              <a:rPr lang="en-GB" dirty="0"/>
              <a:t>.</a:t>
            </a:r>
          </a:p>
          <a:p>
            <a:r>
              <a:rPr lang="en-GB" b="1" dirty="0"/>
              <a:t>Mate Pair Sequencing</a:t>
            </a:r>
            <a:r>
              <a:rPr lang="en-GB" dirty="0"/>
              <a:t> involves much longer </a:t>
            </a:r>
            <a:r>
              <a:rPr lang="en-GB" b="1" dirty="0"/>
              <a:t>Templates</a:t>
            </a:r>
            <a:r>
              <a:rPr lang="en-GB" dirty="0"/>
              <a:t> (</a:t>
            </a:r>
            <a:r>
              <a:rPr lang="en-GB" b="1" dirty="0"/>
              <a:t>2,000</a:t>
            </a:r>
            <a:r>
              <a:rPr lang="en-GB" dirty="0"/>
              <a:t> to </a:t>
            </a:r>
            <a:r>
              <a:rPr lang="en-GB" b="1" dirty="0"/>
              <a:t>2,500 Base Pairs</a:t>
            </a:r>
            <a:r>
              <a:rPr lang="en-GB" dirty="0"/>
              <a:t>).</a:t>
            </a:r>
          </a:p>
          <a:p>
            <a:r>
              <a:rPr lang="en-GB" b="1" dirty="0"/>
              <a:t>Mate Pair Sequencing Reads</a:t>
            </a:r>
            <a:r>
              <a:rPr lang="en-GB" dirty="0"/>
              <a:t> represent regions </a:t>
            </a:r>
            <a:r>
              <a:rPr lang="en-GB" b="1" i="1" dirty="0"/>
              <a:t>NEAR</a:t>
            </a:r>
            <a:r>
              <a:rPr lang="en-GB" dirty="0"/>
              <a:t> the ends of the </a:t>
            </a:r>
            <a:r>
              <a:rPr lang="en-GB" b="1" dirty="0"/>
              <a:t>Template</a:t>
            </a:r>
            <a:r>
              <a:rPr lang="en-GB" dirty="0"/>
              <a:t> that face </a:t>
            </a:r>
            <a:r>
              <a:rPr lang="en-GB" b="1" i="1" dirty="0"/>
              <a:t>outwards</a:t>
            </a:r>
            <a:r>
              <a:rPr lang="en-GB" dirty="0"/>
              <a:t> from the </a:t>
            </a:r>
            <a:r>
              <a:rPr lang="en-GB" b="1" dirty="0"/>
              <a:t>Template</a:t>
            </a:r>
            <a:r>
              <a:rPr lang="en-GB" dirty="0"/>
              <a:t> centre.</a:t>
            </a:r>
          </a:p>
          <a:p>
            <a:r>
              <a:rPr lang="en-GB" dirty="0"/>
              <a:t>If you wish, quite reasonably, to know of the processes employed to generate both these species of </a:t>
            </a:r>
            <a:r>
              <a:rPr lang="en-GB" b="1" dirty="0"/>
              <a:t>Read Pair</a:t>
            </a:r>
            <a:r>
              <a:rPr lang="en-GB" dirty="0"/>
              <a:t>, I recommend following the </a:t>
            </a:r>
            <a:r>
              <a:rPr lang="en-GB" b="1" dirty="0"/>
              <a:t>URL</a:t>
            </a:r>
            <a:r>
              <a:rPr lang="en-GB" dirty="0"/>
              <a:t> provided here for a very clear description.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36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2A3615-1B4F-418D-B0BB-CBD54E1C8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78CFA0-D280-4CD5-A213-7111D5B1C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37010A-E880-4C2E-8F4F-2C9DE975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643F16-915B-4F04-8319-7D1C8C69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A1F72C-9F07-4EFA-8E45-090190D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2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0ADA25-4CDF-4246-9CC9-8AE33806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73B0C6F-4850-4D10-91DC-61668DE50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816B05-7093-4142-B374-DFA2171D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8D052D6-AC53-4967-A0E2-E4E4AB61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9C7226-9CDD-405A-B9DA-D5ED9561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C8F15DC-2850-4805-BE66-C8A70527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357DFB2-B690-4D71-9FB8-516ED7597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A1D11A-42DD-417D-AC4D-52096BB8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E0F641-8F99-48B8-8C2B-0535E04F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D90570-5593-43EA-ADD8-E7B87D77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099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64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146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808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024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524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190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8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23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8979EE-87BC-427F-94CA-2C281566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E844DF-4E79-432A-89FF-B27AE73F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91852C-926C-48F7-8D30-64C8DA09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6A3794-73BB-4394-B312-0810CC8D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786F77-2E2A-4620-93A8-BA28C7D5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473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98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1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406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15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AC300C-DDCD-4815-A851-D27410C0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D70F57-38B3-443C-8310-1B6EF018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E46B92-1656-4AB0-B92C-41936E9B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C8305A-64D0-4AFB-8642-6845BCEB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D65ACC-878F-4FFE-8CA3-4D11A4DF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02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2E1C61-B0A3-4D79-87F0-D3FE72B4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F6C057-BBB5-4F28-A87E-10584423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C9AE18C-33A9-443E-928F-81EC04DF5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1107389-B4BB-487C-995E-6E58CFAF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E9CD8BB-3986-4FA9-834F-317E88D9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5B0155-25C5-4F31-B914-54F60CD5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03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61A003-2765-44CA-9145-AB1528F4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329458-CFA5-4FC5-83BF-8DEED166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0973E35-5790-4541-A9E9-6EAD87462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79D0B04-D124-4DE1-8DDA-4298E11D9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6A6F19A-1257-47E9-B4A0-44A2F7E94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2AE3A17-5374-467D-86C2-C645B787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283F0D5-8638-49FD-89DB-01F6EE92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267428-4293-4A71-9B75-D5659419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6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526E88-76D3-4410-8E61-DDEF66B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B4D1369-8B85-4E73-89D6-76C188B9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9D4C4A-EE05-4344-A36C-6C671EE5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D1109B2-CB6D-4218-9B3E-14BAEEE9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9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235B87-6899-48A6-999A-BC97C2BB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8769E30-B6BB-4F0A-B22F-C95BF219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7650B4-2968-4449-A4B1-2C77F100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1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ECCE6-D223-4A9C-AE1D-E9A2DFF0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2EC1F7-6D9E-4A6E-83FA-3A28DA421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F898F10-245A-48D3-9CBC-6CC749D41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036AB4-92DA-44C3-87E4-16493136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337DAE8-487C-4D6E-803D-F8F4FA67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449275-2FF4-4C64-ABAB-142D3BF6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22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71AB62-177C-4054-8052-BBE8490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D50678-0335-4865-AE73-1BCBF41E6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3ED4DA1-0F6A-4A5D-B369-9469EF35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92FC3AE-ADA3-4288-A99B-E5F02A2E4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93494B-FAB4-440E-AAEB-FFBDB092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73F7F22-A5C8-498A-800E-37E463DF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43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0BB2809-085E-4223-9992-2BB5FBC0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EC23C1B-CC61-40EA-905D-95DABCC0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9CB7B1-CB51-4ACA-B179-C824284E8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09C50-853A-420B-8C26-7439C86401C0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C0286E-4114-4920-A399-1E3F7F913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6FAA64-61A7-4E2F-B9B4-DB069A617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05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556DB-1519-40E4-AF1C-F909855EDD97}" type="datetimeFigureOut">
              <a:rPr lang="en-GB" smtClean="0"/>
              <a:t>2018-06-29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6B761-9697-497C-B1AD-2569BA84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3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ra7bioinformatics.com/en/page.cfm?id=1626&amp;title=paired-end-and-mate-pair-sequencing:-what-is-it-and-how-is-it-done?" TargetMode="External"/><Relationship Id="rId3" Type="http://schemas.openxmlformats.org/officeDocument/2006/relationships/audio" Target="../media/media1.mp3"/><Relationship Id="rId7" Type="http://schemas.openxmlformats.org/officeDocument/2006/relationships/notesSlide" Target="../notesSlides/notesSlide1.xml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.mp3"/><Relationship Id="rId4" Type="http://schemas.microsoft.com/office/2007/relationships/media" Target="../media/media2.mp3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ra7bioinformatics.com/en/page.cfm?id=1626&amp;title=paired-end-and-mate-pair-sequencing:-what-is-it-and-how-is-it-done?" TargetMode="External"/><Relationship Id="rId2" Type="http://schemas.openxmlformats.org/officeDocument/2006/relationships/hyperlink" Target="https://samtools.github.io/hts-specs/SAMv1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en.wikipedia.org/wiki/DNA_sequencing_theory#Pairwise_end-sequencing" TargetMode="External"/><Relationship Id="rId4" Type="http://schemas.openxmlformats.org/officeDocument/2006/relationships/hyperlink" Target="https://samtools.github.io/hts-specs/SAMv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caffolding_(bioinformatics)" TargetMode="External"/><Relationship Id="rId5" Type="http://schemas.openxmlformats.org/officeDocument/2006/relationships/hyperlink" Target="https://en.wikipedia.org/wiki/Contig" TargetMode="External"/><Relationship Id="rId4" Type="http://schemas.openxmlformats.org/officeDocument/2006/relationships/hyperlink" Target="https://hpc.uark.edu/_resources/documents/pdfs/Intro_to_deNovo_Assembly_2016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hyperlink" Target="https://samtools.github.io/hts-specs/SAMv1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hyperlink" Target="https://era7bioinformatics.com/en/page.cfm?id=1626&amp;title=paired-end-and-mate-pair-sequencing:-what-is-it-and-how-is-it-done?" TargetMode="External"/><Relationship Id="rId4" Type="http://schemas.openxmlformats.org/officeDocument/2006/relationships/hyperlink" Target="https://samtools.github.io/hts-specs/SAMv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174" y="1084785"/>
            <a:ext cx="11595653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sz="5400" b="1" dirty="0" smtClean="0"/>
          </a:p>
          <a:p>
            <a:pPr algn="ctr"/>
            <a:r>
              <a:rPr lang="en-GB" sz="5400" b="1" dirty="0" smtClean="0"/>
              <a:t>Paired Sequencing Reads</a:t>
            </a:r>
          </a:p>
          <a:p>
            <a:pPr algn="ctr"/>
            <a:endParaRPr lang="en-GB" sz="5400" b="1" dirty="0" smtClean="0"/>
          </a:p>
          <a:p>
            <a:pPr algn="ctr"/>
            <a:r>
              <a:rPr lang="en-GB" sz="5400" b="1" dirty="0">
                <a:hlinkClick r:id="rId8"/>
              </a:rPr>
              <a:t>(Paired </a:t>
            </a:r>
            <a:r>
              <a:rPr lang="en-GB" sz="5400" b="1" dirty="0" smtClean="0">
                <a:hlinkClick r:id="rId8"/>
              </a:rPr>
              <a:t>End </a:t>
            </a:r>
            <a:r>
              <a:rPr lang="en-GB" sz="5400" b="1" dirty="0">
                <a:hlinkClick r:id="rId8"/>
              </a:rPr>
              <a:t>and Mate </a:t>
            </a:r>
            <a:r>
              <a:rPr lang="en-GB" sz="5400" b="1" dirty="0" smtClean="0">
                <a:hlinkClick r:id="rId8"/>
              </a:rPr>
              <a:t>Pair Sequencing)</a:t>
            </a:r>
            <a:endParaRPr lang="en-GB" sz="5400" b="1" dirty="0" smtClean="0"/>
          </a:p>
          <a:p>
            <a:pPr algn="ctr"/>
            <a:endParaRPr lang="en-GB" sz="5400" b="1" dirty="0" smtClean="0"/>
          </a:p>
          <a:p>
            <a:endParaRPr lang="en-GB" sz="5400" b="1" dirty="0"/>
          </a:p>
        </p:txBody>
      </p:sp>
      <p:pic>
        <p:nvPicPr>
          <p:cNvPr id="3" name="01_Read_Pair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01_Read_Pairs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00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17"/>
    </mc:Choice>
    <mc:Fallback>
      <p:transition spd="slow" advTm="19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numSld="999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260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xmlns="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2728" y="844621"/>
            <a:ext cx="74865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fall into two main categories.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566000" y="1816906"/>
            <a:ext cx="3060000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566000" y="1816905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726000" y="1816910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96000" y="4011831"/>
            <a:ext cx="9000000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072878" y="4009850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86531" y="4007873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52728" y="2184521"/>
            <a:ext cx="748654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Paired End Sequencing</a:t>
            </a:r>
            <a:r>
              <a:rPr lang="en-GB" sz="2400" dirty="0" smtClean="0"/>
              <a:t>: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Short template (</a:t>
            </a:r>
            <a:r>
              <a:rPr lang="en-GB" sz="2400" b="1" dirty="0" smtClean="0"/>
              <a:t>~800 </a:t>
            </a:r>
            <a:r>
              <a:rPr lang="en-GB" sz="2400" b="1" dirty="0" err="1" smtClean="0"/>
              <a:t>bp</a:t>
            </a:r>
            <a:r>
              <a:rPr lang="en-GB" sz="2400" dirty="0" smtClean="0"/>
              <a:t>)</a:t>
            </a:r>
          </a:p>
          <a:p>
            <a:r>
              <a:rPr lang="en-GB" sz="2400" b="1" dirty="0"/>
              <a:t>	</a:t>
            </a:r>
            <a:r>
              <a:rPr lang="en-GB" sz="2400" dirty="0" smtClean="0"/>
              <a:t>Reads point inwards from the ends of the template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8364" y="4391296"/>
            <a:ext cx="831527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Mate Pair Sequencing</a:t>
            </a:r>
            <a:r>
              <a:rPr lang="en-GB" sz="2400" dirty="0" smtClean="0"/>
              <a:t>: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Longer template (</a:t>
            </a:r>
            <a:r>
              <a:rPr lang="en-GB" sz="2400" b="1" dirty="0" smtClean="0"/>
              <a:t>2,000 – 2,500 </a:t>
            </a:r>
            <a:r>
              <a:rPr lang="en-GB" sz="2400" b="1" dirty="0" err="1" smtClean="0"/>
              <a:t>bp</a:t>
            </a:r>
            <a:r>
              <a:rPr lang="en-GB" sz="2400" dirty="0" smtClean="0"/>
              <a:t>)</a:t>
            </a:r>
          </a:p>
          <a:p>
            <a:r>
              <a:rPr lang="en-GB" sz="2400" b="1" dirty="0"/>
              <a:t>	</a:t>
            </a:r>
            <a:r>
              <a:rPr lang="en-GB" sz="2400" dirty="0" smtClean="0"/>
              <a:t>Reads point outwards from near the ends of the template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5032" y="5945492"/>
            <a:ext cx="908193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further details, try this </a:t>
            </a:r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excellent video</a:t>
            </a:r>
            <a:endParaRPr lang="en-GB" sz="3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2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5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4"/>
            <a:extLst>
              <a:ext uri="{FF2B5EF4-FFF2-40B4-BE49-F238E27FC236}">
                <a16:creationId xmlns:a16="http://schemas.microsoft.com/office/drawing/2014/main" xmlns="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022" y="1471376"/>
            <a:ext cx="1072341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are created by sequencing DNA fragments from both ends.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355273" y="3348752"/>
            <a:ext cx="748145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346000" y="3348756"/>
            <a:ext cx="18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998500" y="3348754"/>
            <a:ext cx="18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754" y="4750390"/>
            <a:ext cx="1119249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have been </a:t>
            </a:r>
            <a:r>
              <a:rPr lang="en-GB" sz="2400" dirty="0" smtClean="0">
                <a:hlinkClick r:id="rId5"/>
              </a:rPr>
              <a:t>common from the early days </a:t>
            </a:r>
            <a:r>
              <a:rPr lang="en-GB" sz="2400" dirty="0" smtClean="0"/>
              <a:t>of </a:t>
            </a:r>
            <a:r>
              <a:rPr lang="en-GB" sz="2400" b="1" dirty="0" smtClean="0"/>
              <a:t>Sanger Sequencing</a:t>
            </a:r>
            <a:r>
              <a:rPr lang="en-GB" sz="2400" dirty="0" smtClean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623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75"/>
    </mc:Choice>
    <mc:Fallback>
      <p:transition spd="slow" advTm="1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302" y="5566352"/>
            <a:ext cx="957939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must assemble predictable relative to each other.</a:t>
            </a:r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xmlns="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117187" y="2867844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647640" y="3704420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059730" y="3704420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15378" y="3704420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765687" y="2031268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960629" y="3704420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25687" y="2440347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691298" y="3230879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795941" y="3286132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484871" y="4122706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669166" y="2031268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790475" y="2440347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481803" y="2831008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41475" y="2031268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564030" y="4122706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435378" y="3286132"/>
            <a:ext cx="1440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313812" y="2440347"/>
            <a:ext cx="1440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786907" y="2440347"/>
            <a:ext cx="1440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702781" y="2437379"/>
            <a:ext cx="2087694" cy="5937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759947" y="2437379"/>
            <a:ext cx="0" cy="202774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5076716" y="1620618"/>
            <a:ext cx="1019284" cy="81676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06390" y="1613118"/>
            <a:ext cx="1083145" cy="81960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69091" y="1255661"/>
            <a:ext cx="141493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Paired Reads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97443" y="4459936"/>
            <a:ext cx="29105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err="1" smtClean="0">
                <a:solidFill>
                  <a:schemeClr val="accent2">
                    <a:lumMod val="75000"/>
                  </a:schemeClr>
                </a:solidFill>
              </a:rPr>
              <a:t>Unsequenced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 Template DNA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5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71"/>
    </mc:Choice>
    <mc:Fallback>
      <p:transition spd="slow" advTm="18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2" grpId="0" animBg="1"/>
      <p:bldP spid="8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376093" y="2410647"/>
            <a:ext cx="11370170" cy="2446331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8401585" y="2810463"/>
            <a:ext cx="3293294" cy="1274612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514400" y="2836188"/>
            <a:ext cx="3279574" cy="1248886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423560" y="2838162"/>
            <a:ext cx="3279574" cy="1246913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xmlns="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6106" y="985018"/>
            <a:ext cx="999978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For “</a:t>
            </a:r>
            <a:r>
              <a:rPr lang="en-GB" sz="2400" b="1" dirty="0" smtClean="0">
                <a:hlinkClick r:id="rId4"/>
              </a:rPr>
              <a:t>De Novo Assembly</a:t>
            </a:r>
            <a:r>
              <a:rPr lang="en-GB" sz="2400" dirty="0" smtClean="0"/>
              <a:t>”, this enables combining </a:t>
            </a:r>
            <a:r>
              <a:rPr lang="en-GB" sz="2400" b="1" dirty="0" err="1" smtClean="0">
                <a:hlinkClick r:id="rId5"/>
              </a:rPr>
              <a:t>Contigs</a:t>
            </a:r>
            <a:r>
              <a:rPr lang="en-GB" sz="2400" b="1" dirty="0" smtClean="0"/>
              <a:t> </a:t>
            </a:r>
            <a:r>
              <a:rPr lang="en-GB" sz="2400" dirty="0" smtClean="0"/>
              <a:t>to form </a:t>
            </a:r>
            <a:r>
              <a:rPr lang="en-GB" sz="2400" b="1" dirty="0" smtClean="0">
                <a:hlinkClick r:id="rId6"/>
              </a:rPr>
              <a:t>Scaffolds</a:t>
            </a:r>
            <a:r>
              <a:rPr lang="en-GB" sz="2400" dirty="0" smtClean="0"/>
              <a:t>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07330" y="36251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326084" y="34584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37315" y="37917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48598" y="31251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16340" y="36251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71955" y="3958411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89025" y="34584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228610" y="36251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464629" y="32918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3560" y="3958411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603176" y="3958411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44148" y="329180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27571" y="37917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71956" y="31251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29035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409109" y="34564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720340" y="37897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31623" y="31231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9936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754980" y="3956436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272050" y="34564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31163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47654" y="32898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506585" y="3956436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141813" y="3127142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927173" y="32898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10596" y="37897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754981" y="31231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18535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304109" y="34564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616245" y="37897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9826623" y="31231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099436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649980" y="3956436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0167050" y="34564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0206635" y="36231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941404" y="32898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8401585" y="3956436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1057494" y="3458467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0822173" y="32898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0305596" y="37897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49981" y="312318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7079573" y="34422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561505" y="3775534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989450" y="3288259"/>
            <a:ext cx="688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14365" y="3623134"/>
            <a:ext cx="688769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24466" y="3791759"/>
            <a:ext cx="688769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5282334" y="3635009"/>
            <a:ext cx="688769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8616245" y="3789784"/>
            <a:ext cx="688770" cy="19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76093" y="2757810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solidFill>
                  <a:schemeClr val="accent4">
                    <a:lumMod val="75000"/>
                  </a:schemeClr>
                </a:solidFill>
              </a:rPr>
              <a:t>Contig</a:t>
            </a:r>
            <a:r>
              <a:rPr lang="en-GB" b="1" dirty="0" smtClean="0">
                <a:solidFill>
                  <a:schemeClr val="accent4">
                    <a:lumMod val="75000"/>
                  </a:schemeClr>
                </a:solidFill>
              </a:rPr>
              <a:t> 1</a:t>
            </a:r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70993" y="2755835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solidFill>
                  <a:schemeClr val="accent4">
                    <a:lumMod val="75000"/>
                  </a:schemeClr>
                </a:solidFill>
              </a:rPr>
              <a:t>Contig</a:t>
            </a:r>
            <a:r>
              <a:rPr lang="en-GB" b="1" dirty="0" smtClean="0">
                <a:solidFill>
                  <a:schemeClr val="accent4">
                    <a:lumMod val="75000"/>
                  </a:schemeClr>
                </a:solidFill>
              </a:rPr>
              <a:t> 2</a:t>
            </a:r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340268" y="2730110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solidFill>
                  <a:schemeClr val="accent4">
                    <a:lumMod val="75000"/>
                  </a:schemeClr>
                </a:solidFill>
              </a:rPr>
              <a:t>Contig</a:t>
            </a:r>
            <a:r>
              <a:rPr lang="en-GB" b="1" dirty="0" smtClean="0">
                <a:solidFill>
                  <a:schemeClr val="accent4">
                    <a:lumMod val="75000"/>
                  </a:schemeClr>
                </a:solidFill>
              </a:rPr>
              <a:t> 3</a:t>
            </a:r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23560" y="4631327"/>
            <a:ext cx="3279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514603" y="4631327"/>
            <a:ext cx="3279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401585" y="4631327"/>
            <a:ext cx="32940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3703134" y="4631327"/>
            <a:ext cx="811469" cy="1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7794203" y="4631327"/>
            <a:ext cx="654985" cy="1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3560" y="4346324"/>
            <a:ext cx="32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B050"/>
                </a:solidFill>
              </a:rPr>
              <a:t>Consensus 1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20575" y="4343143"/>
            <a:ext cx="32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B050"/>
                </a:solidFill>
              </a:rPr>
              <a:t>Consensus 2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393359" y="4343154"/>
            <a:ext cx="32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B050"/>
                </a:solidFill>
              </a:rPr>
              <a:t>Consensus 3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3709106" y="3623133"/>
            <a:ext cx="1581249" cy="2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7099365" y="3790983"/>
            <a:ext cx="1581249" cy="2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78032" y="2295464"/>
            <a:ext cx="113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Scaffold</a:t>
            </a:r>
            <a:endParaRPr lang="en-GB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7" name="Straight Arrow Connector 106"/>
          <p:cNvCxnSpPr>
            <a:stCxn id="78" idx="2"/>
          </p:cNvCxnSpPr>
          <p:nvPr/>
        </p:nvCxnSpPr>
        <p:spPr>
          <a:xfrm>
            <a:off x="4106235" y="2274694"/>
            <a:ext cx="2633" cy="13484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6768850" y="2271121"/>
            <a:ext cx="1019285" cy="15206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8241475" y="2271121"/>
            <a:ext cx="719154" cy="150441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4261269" y="4631329"/>
            <a:ext cx="1300236" cy="61753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6424466" y="4631329"/>
            <a:ext cx="1697229" cy="61753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305160" y="1905362"/>
            <a:ext cx="141493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Paired Reads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50964" y="1905362"/>
            <a:ext cx="29105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err="1" smtClean="0">
                <a:solidFill>
                  <a:schemeClr val="accent2">
                    <a:lumMod val="75000"/>
                  </a:schemeClr>
                </a:solidFill>
              </a:rPr>
              <a:t>Unsequenced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 Template DNA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366534" y="5264012"/>
            <a:ext cx="33229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Implied Target Sequence Regions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99500" y="6001886"/>
            <a:ext cx="103930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Reads </a:t>
            </a:r>
            <a:r>
              <a:rPr lang="en-GB" sz="2400" dirty="0" smtClean="0"/>
              <a:t>that assemble in separate </a:t>
            </a:r>
            <a:r>
              <a:rPr lang="en-GB" sz="2400" b="1" dirty="0" err="1" smtClean="0"/>
              <a:t>Contigs</a:t>
            </a:r>
            <a:r>
              <a:rPr lang="en-GB" sz="2400" dirty="0" smtClean="0"/>
              <a:t> indicate </a:t>
            </a:r>
            <a:r>
              <a:rPr lang="en-GB" sz="2400" b="1" dirty="0" smtClean="0"/>
              <a:t>Order</a:t>
            </a:r>
            <a:r>
              <a:rPr lang="en-GB" sz="2400" dirty="0" smtClean="0"/>
              <a:t> and </a:t>
            </a:r>
            <a:r>
              <a:rPr lang="en-GB" sz="2400" b="1" dirty="0" smtClean="0"/>
              <a:t>Orientation</a:t>
            </a:r>
            <a:r>
              <a:rPr lang="en-GB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28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25"/>
    </mc:Choice>
    <mc:Fallback>
      <p:transition spd="slow" advTm="18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0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60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90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62" grpId="0" animBg="1"/>
      <p:bldP spid="60" grpId="0" animBg="1"/>
      <p:bldP spid="58" grpId="0" animBg="1"/>
      <p:bldP spid="4" grpId="0" animBg="1"/>
      <p:bldP spid="59" grpId="0"/>
      <p:bldP spid="61" grpId="0"/>
      <p:bldP spid="63" grpId="0"/>
      <p:bldP spid="98" grpId="0"/>
      <p:bldP spid="99" grpId="0"/>
      <p:bldP spid="100" grpId="0"/>
      <p:bldP spid="105" grpId="0"/>
      <p:bldP spid="77" grpId="0" animBg="1"/>
      <p:bldP spid="78" grpId="0" animBg="1"/>
      <p:bldP spid="79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68014" y="2564283"/>
            <a:ext cx="1775367" cy="1423819"/>
          </a:xfrm>
          <a:prstGeom prst="rect">
            <a:avLst/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9989" y="2566258"/>
            <a:ext cx="1775367" cy="1423819"/>
          </a:xfrm>
          <a:prstGeom prst="rect">
            <a:avLst/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xmlns="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4860" y="985018"/>
            <a:ext cx="822228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With a </a:t>
            </a:r>
            <a:r>
              <a:rPr lang="en-GB" sz="2400" b="1" dirty="0" smtClean="0"/>
              <a:t>Reference Sequence </a:t>
            </a:r>
            <a:r>
              <a:rPr lang="en-GB" sz="2400" dirty="0" smtClean="0"/>
              <a:t>(“</a:t>
            </a:r>
            <a:r>
              <a:rPr lang="en-GB" sz="2400" b="1" dirty="0" smtClean="0"/>
              <a:t>Resequencing</a:t>
            </a:r>
            <a:r>
              <a:rPr lang="en-GB" sz="2400" dirty="0" smtClean="0"/>
              <a:t>” or “</a:t>
            </a:r>
            <a:r>
              <a:rPr lang="en-GB" sz="2400" b="1" dirty="0" smtClean="0"/>
              <a:t>Mapping</a:t>
            </a:r>
            <a:r>
              <a:rPr lang="en-GB" sz="2400" dirty="0" smtClean="0"/>
              <a:t>”),</a:t>
            </a:r>
          </a:p>
          <a:p>
            <a:pPr algn="ctr"/>
            <a:r>
              <a:rPr lang="en-GB" sz="2400" b="1" dirty="0" smtClean="0"/>
              <a:t>Paired Reads</a:t>
            </a:r>
            <a:r>
              <a:rPr lang="en-GB" sz="2400" dirty="0" smtClean="0"/>
              <a:t> have a number of uses, including: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23560" y="3990077"/>
            <a:ext cx="11190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3560" y="3883199"/>
            <a:ext cx="1119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70C0"/>
                </a:solidFill>
              </a:rPr>
              <a:t>Reference Sequence</a:t>
            </a:r>
            <a:endParaRPr lang="en-GB" sz="2800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09989" y="2566259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334208" y="2578134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585356" y="2566258"/>
            <a:ext cx="2748852" cy="2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5527" y="4956886"/>
            <a:ext cx="1172094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Assessing the accuracy of an assembly from the predictable assembly of the </a:t>
            </a:r>
            <a:r>
              <a:rPr lang="en-GB" sz="2400" b="1" dirty="0" smtClean="0"/>
              <a:t>Paired Reads</a:t>
            </a:r>
            <a:r>
              <a:rPr lang="en-GB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393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12"/>
    </mc:Choice>
    <mc:Fallback>
      <p:transition spd="slow" advTm="31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3" grpId="0" animBg="1"/>
      <p:bldP spid="6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79364" y="2566258"/>
            <a:ext cx="1775367" cy="1423819"/>
          </a:xfrm>
          <a:prstGeom prst="rect">
            <a:avLst/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81558" y="2256302"/>
            <a:ext cx="15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nsertion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 rot="10800000">
            <a:off x="6337386" y="2578131"/>
            <a:ext cx="3364807" cy="1409968"/>
          </a:xfrm>
          <a:prstGeom prst="parallelogram">
            <a:avLst>
              <a:gd name="adj" fmla="val 110713"/>
            </a:avLst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xmlns="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4860" y="985018"/>
            <a:ext cx="822228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With a </a:t>
            </a:r>
            <a:r>
              <a:rPr lang="en-GB" sz="2400" b="1" dirty="0" smtClean="0"/>
              <a:t>Reference Sequence </a:t>
            </a:r>
            <a:r>
              <a:rPr lang="en-GB" sz="2400" dirty="0" smtClean="0"/>
              <a:t>(“</a:t>
            </a:r>
            <a:r>
              <a:rPr lang="en-GB" sz="2400" b="1" dirty="0" smtClean="0"/>
              <a:t>Resequencing</a:t>
            </a:r>
            <a:r>
              <a:rPr lang="en-GB" sz="2400" dirty="0" smtClean="0"/>
              <a:t>” or “</a:t>
            </a:r>
            <a:r>
              <a:rPr lang="en-GB" sz="2400" b="1" dirty="0" smtClean="0"/>
              <a:t>Mapping</a:t>
            </a:r>
            <a:r>
              <a:rPr lang="en-GB" sz="2400" dirty="0" smtClean="0"/>
              <a:t>”),</a:t>
            </a:r>
          </a:p>
          <a:p>
            <a:pPr algn="ctr"/>
            <a:r>
              <a:rPr lang="en-GB" sz="2400" b="1" dirty="0" smtClean="0"/>
              <a:t>Paired Reads</a:t>
            </a:r>
            <a:r>
              <a:rPr lang="en-GB" sz="2400" dirty="0" smtClean="0"/>
              <a:t> have a number of uses, including: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3560" y="3990077"/>
            <a:ext cx="11190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3560" y="3883199"/>
            <a:ext cx="1119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70C0"/>
                </a:solidFill>
              </a:rPr>
              <a:t>Reference Sequence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049" y="4956886"/>
            <a:ext cx="1010590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Detection of </a:t>
            </a:r>
            <a:r>
              <a:rPr lang="en-GB" sz="2400" b="1" dirty="0" smtClean="0"/>
              <a:t>Insertions</a:t>
            </a:r>
            <a:r>
              <a:rPr lang="en-GB" sz="2400" dirty="0" smtClean="0"/>
              <a:t> (assuming the </a:t>
            </a:r>
            <a:r>
              <a:rPr lang="en-GB" sz="2400" b="1" dirty="0" smtClean="0"/>
              <a:t>Template</a:t>
            </a:r>
            <a:r>
              <a:rPr lang="en-GB" sz="2400" dirty="0" smtClean="0"/>
              <a:t> size is fairly accurately known).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79364" y="2566258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882958" y="2566258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54731" y="2566258"/>
            <a:ext cx="1526826" cy="2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648258" y="2566258"/>
            <a:ext cx="1234700" cy="11879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68883" y="2566258"/>
            <a:ext cx="1579375" cy="23751"/>
          </a:xfrm>
          <a:prstGeom prst="line">
            <a:avLst/>
          </a:prstGeom>
          <a:ln w="508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5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6"/>
    </mc:Choice>
    <mc:Fallback>
      <p:transition spd="slow" advTm="9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79364" y="2566258"/>
            <a:ext cx="1775367" cy="1423819"/>
          </a:xfrm>
          <a:prstGeom prst="rect">
            <a:avLst/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Parallelogram 30"/>
          <p:cNvSpPr/>
          <p:nvPr/>
        </p:nvSpPr>
        <p:spPr>
          <a:xfrm flipH="1">
            <a:off x="7882957" y="2578131"/>
            <a:ext cx="3366000" cy="1409968"/>
          </a:xfrm>
          <a:prstGeom prst="parallelogram">
            <a:avLst>
              <a:gd name="adj" fmla="val 110713"/>
            </a:avLst>
          </a:prstGeom>
          <a:pattFill prst="dk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xmlns="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4860" y="985018"/>
            <a:ext cx="822228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With a </a:t>
            </a:r>
            <a:r>
              <a:rPr lang="en-GB" sz="2400" b="1" dirty="0" smtClean="0"/>
              <a:t>Reference Sequence </a:t>
            </a:r>
            <a:r>
              <a:rPr lang="en-GB" sz="2400" dirty="0" smtClean="0"/>
              <a:t>(“</a:t>
            </a:r>
            <a:r>
              <a:rPr lang="en-GB" sz="2400" b="1" dirty="0" smtClean="0"/>
              <a:t>Resequencing</a:t>
            </a:r>
            <a:r>
              <a:rPr lang="en-GB" sz="2400" dirty="0" smtClean="0"/>
              <a:t>” or “</a:t>
            </a:r>
            <a:r>
              <a:rPr lang="en-GB" sz="2400" b="1" dirty="0" smtClean="0"/>
              <a:t>Mapping</a:t>
            </a:r>
            <a:r>
              <a:rPr lang="en-GB" sz="2400" dirty="0" smtClean="0"/>
              <a:t>”),</a:t>
            </a:r>
          </a:p>
          <a:p>
            <a:pPr algn="ctr"/>
            <a:r>
              <a:rPr lang="en-GB" sz="2400" b="1" dirty="0" smtClean="0"/>
              <a:t>Paired Reads</a:t>
            </a:r>
            <a:r>
              <a:rPr lang="en-GB" sz="2400" dirty="0" smtClean="0"/>
              <a:t> have a number of uses, including: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3560" y="3990077"/>
            <a:ext cx="11190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3560" y="3883199"/>
            <a:ext cx="1119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70C0"/>
                </a:solidFill>
              </a:rPr>
              <a:t>Reference Sequence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049" y="4956886"/>
            <a:ext cx="1010590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Detection of </a:t>
            </a:r>
            <a:r>
              <a:rPr lang="en-GB" sz="2400" b="1" dirty="0" smtClean="0"/>
              <a:t>Deletions </a:t>
            </a:r>
            <a:r>
              <a:rPr lang="en-GB" sz="2400" dirty="0" smtClean="0"/>
              <a:t>(assuming the </a:t>
            </a:r>
            <a:r>
              <a:rPr lang="en-GB" sz="2400" b="1" dirty="0" smtClean="0"/>
              <a:t>Template</a:t>
            </a:r>
            <a:r>
              <a:rPr lang="en-GB" sz="2400" dirty="0" smtClean="0"/>
              <a:t> size is fairly accurately known).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79364" y="2566259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882958" y="2566259"/>
            <a:ext cx="18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554731" y="2566259"/>
            <a:ext cx="2310177" cy="5358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864908" y="2566259"/>
            <a:ext cx="2018050" cy="11878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81558" y="1816927"/>
            <a:ext cx="15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Deletion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10800000">
            <a:off x="5450908" y="2103618"/>
            <a:ext cx="828000" cy="46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53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97"/>
    </mc:Choice>
    <mc:Fallback>
      <p:transition spd="slow" advTm="10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1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1" grpId="0" animBg="1"/>
      <p:bldP spid="38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750702" y="2950229"/>
            <a:ext cx="899999" cy="610370"/>
          </a:xfrm>
          <a:prstGeom prst="rect">
            <a:avLst/>
          </a:prstGeom>
          <a:pattFill prst="lt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07240" y="2928049"/>
            <a:ext cx="899999" cy="610370"/>
          </a:xfrm>
          <a:prstGeom prst="rect">
            <a:avLst/>
          </a:prstGeom>
          <a:pattFill prst="lt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393302" y="2952204"/>
            <a:ext cx="899999" cy="610370"/>
          </a:xfrm>
          <a:prstGeom prst="rect">
            <a:avLst/>
          </a:prstGeom>
          <a:pattFill prst="lt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3560" y="3538827"/>
            <a:ext cx="11190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82046" y="2928454"/>
            <a:ext cx="899999" cy="610370"/>
          </a:xfrm>
          <a:prstGeom prst="rect">
            <a:avLst/>
          </a:prstGeom>
          <a:pattFill prst="ltVert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hlinkClick r:id="rId4"/>
            <a:extLst>
              <a:ext uri="{FF2B5EF4-FFF2-40B4-BE49-F238E27FC236}">
                <a16:creationId xmlns:a16="http://schemas.microsoft.com/office/drawing/2014/main" xmlns="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4860" y="985018"/>
            <a:ext cx="822228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With a </a:t>
            </a:r>
            <a:r>
              <a:rPr lang="en-GB" sz="2400" b="1" dirty="0" smtClean="0"/>
              <a:t>Reference Sequence </a:t>
            </a:r>
            <a:r>
              <a:rPr lang="en-GB" sz="2400" dirty="0" smtClean="0"/>
              <a:t>(“</a:t>
            </a:r>
            <a:r>
              <a:rPr lang="en-GB" sz="2400" b="1" dirty="0" smtClean="0"/>
              <a:t>Resequencing</a:t>
            </a:r>
            <a:r>
              <a:rPr lang="en-GB" sz="2400" dirty="0" smtClean="0"/>
              <a:t>” or “</a:t>
            </a:r>
            <a:r>
              <a:rPr lang="en-GB" sz="2400" b="1" dirty="0" smtClean="0"/>
              <a:t>Mapping</a:t>
            </a:r>
            <a:r>
              <a:rPr lang="en-GB" sz="2400" dirty="0" smtClean="0"/>
              <a:t>”),</a:t>
            </a:r>
          </a:p>
          <a:p>
            <a:pPr algn="ctr"/>
            <a:r>
              <a:rPr lang="en-GB" sz="2400" b="1" dirty="0" smtClean="0"/>
              <a:t>Paired Reads</a:t>
            </a:r>
            <a:r>
              <a:rPr lang="en-GB" sz="2400" dirty="0" smtClean="0"/>
              <a:t> have a number of uses, including: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82045" y="2946269"/>
            <a:ext cx="9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82045" y="2945479"/>
            <a:ext cx="568657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6559" y="4553136"/>
            <a:ext cx="867888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Resolving ambiguous assembly issues caused by repeat regions.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50972" y="3526949"/>
            <a:ext cx="2462146" cy="11876"/>
          </a:xfrm>
          <a:prstGeom prst="line">
            <a:avLst/>
          </a:prstGeom>
          <a:ln w="508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613052" y="3526952"/>
            <a:ext cx="2462146" cy="11876"/>
          </a:xfrm>
          <a:prstGeom prst="line">
            <a:avLst/>
          </a:prstGeom>
          <a:ln w="508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941977" y="3526950"/>
            <a:ext cx="2462146" cy="11876"/>
          </a:xfrm>
          <a:prstGeom prst="line">
            <a:avLst/>
          </a:prstGeom>
          <a:ln w="508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393301" y="2945479"/>
            <a:ext cx="9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15618" y="2946269"/>
            <a:ext cx="9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50701" y="2943504"/>
            <a:ext cx="9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56559" y="5352725"/>
            <a:ext cx="867888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A single read might match several similar repeat regions.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1949" y="6152313"/>
            <a:ext cx="1084810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If paired with a read outside the repeat, the correct match might be ascertained.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1914" y="3479479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Repeat 1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43689" y="3477504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Repeat 2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66714" y="3475529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Repeat 3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155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05"/>
    </mc:Choice>
    <mc:Fallback>
      <p:transition spd="slow" advTm="21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1" grpId="1" animBg="1"/>
      <p:bldP spid="20" grpId="0" animBg="1"/>
      <p:bldP spid="20" grpId="1" animBg="1"/>
      <p:bldP spid="13" grpId="0" animBg="1"/>
      <p:bldP spid="15" grpId="0" animBg="1"/>
      <p:bldP spid="15" grpId="1" animBg="1"/>
      <p:bldP spid="25" grpId="0" animBg="1"/>
      <p:bldP spid="25" grpId="1" animBg="1"/>
      <p:bldP spid="26" grpId="0" animBg="1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4"/>
            <a:extLst>
              <a:ext uri="{FF2B5EF4-FFF2-40B4-BE49-F238E27FC236}">
                <a16:creationId xmlns:a16="http://schemas.microsoft.com/office/drawing/2014/main" xmlns="" id="{6F77B270-35F1-4A5B-875A-9BFD13BC898E}"/>
              </a:ext>
            </a:extLst>
          </p:cNvPr>
          <p:cNvSpPr txBox="1"/>
          <p:nvPr/>
        </p:nvSpPr>
        <p:spPr>
          <a:xfrm>
            <a:off x="3513118" y="-6111"/>
            <a:ext cx="5165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</a:t>
            </a:r>
            <a:r>
              <a:rPr lang="en-GB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endParaRPr lang="en-GB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2728" y="844621"/>
            <a:ext cx="74865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Paired Sequencing Reads </a:t>
            </a:r>
            <a:r>
              <a:rPr lang="en-GB" sz="2400" dirty="0" smtClean="0"/>
              <a:t>fall into two main categories.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566000" y="1816906"/>
            <a:ext cx="3060000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566000" y="1816905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726000" y="1816910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96000" y="4011831"/>
            <a:ext cx="9000000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072878" y="4009850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86531" y="4007873"/>
            <a:ext cx="900000" cy="1"/>
          </a:xfrm>
          <a:prstGeom prst="line">
            <a:avLst/>
          </a:prstGeom>
          <a:ln w="762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52728" y="2184521"/>
            <a:ext cx="748654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Paired End Sequencing</a:t>
            </a:r>
            <a:r>
              <a:rPr lang="en-GB" sz="2400" dirty="0" smtClean="0"/>
              <a:t>: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Short template (</a:t>
            </a:r>
            <a:r>
              <a:rPr lang="en-GB" sz="2400" b="1" dirty="0" smtClean="0"/>
              <a:t>~800 </a:t>
            </a:r>
            <a:r>
              <a:rPr lang="en-GB" sz="2400" b="1" dirty="0" err="1" smtClean="0"/>
              <a:t>bp</a:t>
            </a:r>
            <a:r>
              <a:rPr lang="en-GB" sz="2400" dirty="0" smtClean="0"/>
              <a:t>)</a:t>
            </a:r>
          </a:p>
          <a:p>
            <a:r>
              <a:rPr lang="en-GB" sz="2400" b="1" dirty="0"/>
              <a:t>	</a:t>
            </a:r>
            <a:r>
              <a:rPr lang="en-GB" sz="2400" dirty="0" smtClean="0"/>
              <a:t>Reads point inwards from the ends of the template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8364" y="4391296"/>
            <a:ext cx="831527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Mate Pair Sequencing</a:t>
            </a:r>
            <a:r>
              <a:rPr lang="en-GB" sz="2400" dirty="0" smtClean="0"/>
              <a:t>: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Longer template (</a:t>
            </a:r>
            <a:r>
              <a:rPr lang="en-GB" sz="2400" b="1" dirty="0" smtClean="0"/>
              <a:t>2,000 – 2,500 </a:t>
            </a:r>
            <a:r>
              <a:rPr lang="en-GB" sz="2400" b="1" dirty="0" err="1" smtClean="0"/>
              <a:t>bp</a:t>
            </a:r>
            <a:r>
              <a:rPr lang="en-GB" sz="2400" dirty="0" smtClean="0"/>
              <a:t>)</a:t>
            </a:r>
          </a:p>
          <a:p>
            <a:r>
              <a:rPr lang="en-GB" sz="2400" b="1" dirty="0"/>
              <a:t>	</a:t>
            </a:r>
            <a:r>
              <a:rPr lang="en-GB" sz="2400" dirty="0" smtClean="0"/>
              <a:t>Reads point outwards from near the ends of the template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652" y="5886117"/>
            <a:ext cx="11744697" cy="89255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further details, try the </a:t>
            </a:r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URL</a:t>
            </a:r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algn="ctr"/>
            <a:r>
              <a:rPr lang="en-GB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https://era7bioinformatics.com/en/page.cfm?id=1626&amp;title=paired-end-and-mate-pair-sequencing:-what-is-it-and-how-is-it-done?</a:t>
            </a:r>
            <a:endParaRPr lang="en-GB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59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58"/>
    </mc:Choice>
    <mc:Fallback>
      <p:transition spd="slow" advTm="6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5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6|2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11994</TotalTime>
  <Words>826</Words>
  <Application>Microsoft Office PowerPoint</Application>
  <PresentationFormat>Custom</PresentationFormat>
  <Paragraphs>123</Paragraphs>
  <Slides>10</Slides>
  <Notes>9</Notes>
  <HiddenSlides>1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dpjudge</dc:creator>
  <cp:lastModifiedBy>dpjudge</cp:lastModifiedBy>
  <cp:revision>396</cp:revision>
  <dcterms:created xsi:type="dcterms:W3CDTF">2017-11-18T14:47:33Z</dcterms:created>
  <dcterms:modified xsi:type="dcterms:W3CDTF">2018-06-29T01:26:59Z</dcterms:modified>
</cp:coreProperties>
</file>